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2"/>
    <p:sldId id="270" r:id="rId13"/>
    <p:sldId id="271" r:id="rId14"/>
    <p:sldId id="272" r:id="rId15"/>
    <p:sldId id="273" r:id="rId16"/>
    <p:sldId id="275" r:id="rId17"/>
    <p:sldId id="277" r:id="rId18"/>
    <p:sldId id="278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FBC"/>
    <a:srgbClr val="CC00CC"/>
    <a:srgbClr val="3D56EB"/>
    <a:srgbClr val="FF3300"/>
    <a:srgbClr val="C9091E"/>
    <a:srgbClr val="FDE9FB"/>
    <a:srgbClr val="008000"/>
    <a:srgbClr val="D6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2A2D0C54-9FE9-4F0D-AB7E-FDE14F6F06A3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4A5D001-C140-49D6-928B-63E36FCA7C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1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https://www.reginamaria.ro/articole-medicale/covid-19-si-redeschiderea-scolilor-ganduri-de-medic-si-parinte-la-inceput-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8077200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Școala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pandemiei</a:t>
            </a: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b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(COVID-19)</a:t>
            </a:r>
            <a:br>
              <a:rPr lang="en-US" b="1" i="1" dirty="0">
                <a:solidFill>
                  <a:schemeClr val="accent4"/>
                </a:solidFill>
                <a:effectLst/>
              </a:rPr>
            </a:br>
            <a:endParaRPr lang="en-US" b="1" i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665" y="4953000"/>
            <a:ext cx="7722870" cy="11874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GHID DE CONDUITĂ PENTRU PĂRINȚI</a:t>
            </a:r>
            <a:endParaRPr lang="en-US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848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28600"/>
            <a:ext cx="4547870" cy="582930"/>
          </a:xfrm>
        </p:spPr>
        <p:txBody>
          <a:bodyPr>
            <a:normAutofit fontScale="90000"/>
          </a:bodyPr>
          <a:lstStyle/>
          <a:p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Purtarea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ăș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tii</a:t>
            </a:r>
            <a:endParaRPr lang="en-US" sz="4000" b="1" i="1" u="sng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659765"/>
            <a:ext cx="4311015" cy="3302635"/>
          </a:xfrm>
        </p:spPr>
        <p:txBody>
          <a:bodyPr>
            <a:normAutofit fontScale="70000" lnSpcReduction="10000"/>
          </a:bodyPr>
          <a:lstStyle/>
          <a:p>
            <a:pPr lvl="0" fontAlgn="base">
              <a:buFont typeface="Wingdings" panose="05000000000000000000" charset="0"/>
              <a:buChar char="q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Discuta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micu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temerile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purtarea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ăș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poart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lungi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charset="0"/>
              <a:buChar char="q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Vorbi</a:t>
            </a:r>
            <a:r>
              <a:rPr lang="ro-RO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temeri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 descr="PTc4MCZoPTQ0MCZoYXNoPTM0NTI2NWEyZGRjNjNjNWI4MTRlNmQyODc2YjAwYmFl.thumb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08270" y="3962400"/>
            <a:ext cx="3572510" cy="22777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</p:spPr>
      </p:pic>
      <p:sp>
        <p:nvSpPr>
          <p:cNvPr id="5" name="Text Box 4"/>
          <p:cNvSpPr txBox="1"/>
          <p:nvPr/>
        </p:nvSpPr>
        <p:spPr>
          <a:xfrm>
            <a:off x="0" y="3733800"/>
            <a:ext cx="51320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fontAlgn="base">
              <a:buFont typeface="Wingdings" panose="05000000000000000000" charset="0"/>
              <a:buChar char="q"/>
            </a:pP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ncuraja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se lase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prad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panicii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atunci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poart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masca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ncerce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controleze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respira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ascult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muzic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distrag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aten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faptul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poart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masca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fontAlgn="base">
              <a:buFont typeface="Wingdings" panose="05000000000000000000" charset="0"/>
              <a:buChar char="q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Exersa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mpreun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strategii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calmare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respira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profund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plimbarile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endParaRPr lang="en-US"/>
          </a:p>
        </p:txBody>
      </p:sp>
      <p:pic>
        <p:nvPicPr>
          <p:cNvPr id="6" name="Picture 5" descr="descărc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3460750" cy="26930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24775" cy="58293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b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7. 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n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tatea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mintal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ș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stresul</a:t>
            </a:r>
            <a:b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sz="4000" b="1" i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387715" cy="24263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 typeface="Wingdings" panose="05000000000000000000" charset="0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 pot r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spunde la stres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 moduri diferite. Pot manifesta dificult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de somn, pot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ncepe s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ude patul, pot avea dureri de stomac sau de cap, pot fi anxio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 retra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 agita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sau pot ar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 este fric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stea singuri. </a:t>
            </a:r>
            <a:endPara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charset="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rsz_little-girl-child-in-mask-sits-on-windows-coronavi-tdpemhw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57800" y="2667000"/>
            <a:ext cx="3352800" cy="21653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 Box 4"/>
          <p:cNvSpPr txBox="1"/>
          <p:nvPr/>
        </p:nvSpPr>
        <p:spPr>
          <a:xfrm>
            <a:off x="4724400" y="4953000"/>
            <a:ext cx="41427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 important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vorbeasc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ncurajeze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vorbeasc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despre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emo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afec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ajut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ndu-i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 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siguran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85800" y="2559050"/>
            <a:ext cx="42468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Parin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trebuie 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spun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empatic la toate aceste reac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ii, f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enerveze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-i pedepseasc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mai ales, 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le explice 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sunt reac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normale la o situa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 anormal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/>
          </a:p>
        </p:txBody>
      </p:sp>
      <p:pic>
        <p:nvPicPr>
          <p:cNvPr id="7" name="Picture 6" descr="copil-stresat-psiholog-copii-clu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5" y="4035425"/>
            <a:ext cx="3496945" cy="24250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8261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8. Aten</a:t>
            </a:r>
            <a:r>
              <a:rPr lang="ro-RO" alt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ț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ie la rutina zilnic</a:t>
            </a:r>
            <a:r>
              <a:rPr lang="ro-RO" alt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!</a:t>
            </a:r>
            <a:b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ncerca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nuit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Este important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ncepe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program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treptat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trecerea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trezire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calendar familial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de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ncepere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trezire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tepta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fa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9. Socializarea la </a:t>
            </a:r>
            <a:r>
              <a:rPr lang="ro-RO" alt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ș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coal</a:t>
            </a:r>
            <a:r>
              <a:rPr lang="ro-RO" alt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295400"/>
            <a:ext cx="4038600" cy="2361565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charset="0"/>
              <a:buChar char="v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ncuraja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copilul s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socializeze cu prietenii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colegii, men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nd, bine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eles, distan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 social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 Acest lucru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va ajuta s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se simt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mai conecta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4724400" y="3352800"/>
            <a:ext cx="426339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buFont typeface="Wingdings" panose="05000000000000000000" charset="0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posibil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parin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vreme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ntoarcerea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coal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timpul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pandemiei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COVID-19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cum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imaginat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deocamdat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exist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raspuns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simplu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ngrijo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respect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reguli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dovedit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utilitatea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reprezinte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nostru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vigilent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a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pozi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iona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mpotriva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coronavirusului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endParaRPr lang="en-US"/>
          </a:p>
        </p:txBody>
      </p:sp>
      <p:pic>
        <p:nvPicPr>
          <p:cNvPr id="9" name="Content Placeholder 8" descr="kids-playing-wearing-masks_52683-3679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80305" y="838200"/>
            <a:ext cx="3599815" cy="2397760"/>
          </a:xfrm>
          <a:prstGeom prst="rect">
            <a:avLst/>
          </a:prstGeom>
        </p:spPr>
      </p:pic>
      <p:pic>
        <p:nvPicPr>
          <p:cNvPr id="10" name="Picture 9" descr="1eb76519c6baf024c78f5c75f6ba9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3352800"/>
            <a:ext cx="3764280" cy="30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82613"/>
          </a:xfrm>
        </p:spPr>
        <p:txBody>
          <a:bodyPr/>
          <a:lstStyle/>
          <a:p>
            <a:r>
              <a:rPr lang="en-US" b="1" i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CONDUITA ÎN FAMILIE</a:t>
            </a:r>
            <a:endParaRPr lang="en-US" b="1" i="1" dirty="0">
              <a:ln>
                <a:solidFill>
                  <a:srgbClr val="7030A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3839845" cy="4369435"/>
          </a:xfrm>
        </p:spPr>
        <p:txBody>
          <a:bodyPr/>
          <a:lstStyle/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normalității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trăim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noua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normalitate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temporară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)”.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Content Placeholder 3" descr="52101bbdc050386be8caa413883e452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828800"/>
            <a:ext cx="4038600" cy="4038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1. </a:t>
            </a: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Fiți</a:t>
            </a: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calmi</a:t>
            </a: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și</a:t>
            </a: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luați</a:t>
            </a:r>
            <a: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inițiativa</a:t>
            </a:r>
            <a:br>
              <a:rPr lang="en-US" sz="4000" b="1" i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3430"/>
            <a:ext cx="8177530" cy="178054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calm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controlat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discute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provocată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coronavirus (COVID-19)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rolul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pe care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sănătăți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Spuneți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la un moment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manifestați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dumneavoastră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răcelii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gripei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sperie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nejustificat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posibilități</a:t>
            </a:r>
            <a:endParaRPr lang="en-US" sz="7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încurajeze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spună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îngrijorați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virus,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/>
          </a:p>
        </p:txBody>
      </p:sp>
      <p:sp>
        <p:nvSpPr>
          <p:cNvPr id="4" name="Text Box 3"/>
          <p:cNvSpPr txBox="1"/>
          <p:nvPr/>
        </p:nvSpPr>
        <p:spPr>
          <a:xfrm>
            <a:off x="457200" y="2895600"/>
            <a:ext cx="48088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Liniștiți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copilul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explicându-i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provocată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COVID-19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general,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moderată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ales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tineri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asemenea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important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știut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multe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simptomele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infecției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COVID-19 pot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tratate.Trebuie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reamintim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îndemână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serie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măsuri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eficiente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mult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control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asupra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situației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spălăm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frecvent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atingem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fețele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păstrăm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distanța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63845" y="2895600"/>
            <a:ext cx="3542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cerem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lucruri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îmbolnăvirii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coronavirus,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grijă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oamenii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jurul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lor.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endParaRPr lang="en-US"/>
          </a:p>
        </p:txBody>
      </p:sp>
      <p:pic>
        <p:nvPicPr>
          <p:cNvPr id="7" name="Content Placeholder 6" descr="131856989-female-doctor-and-boy-in-medical-masks-kill-viruses-with-balloon-cartoon-vector-illustration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62600" y="4724400"/>
            <a:ext cx="3144520" cy="202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05" y="533400"/>
            <a:ext cx="8229600" cy="5826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2. Stabiliți și respectați o rutină</a:t>
            </a:r>
            <a:b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8515985" cy="2523490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aibă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grijă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program 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zilei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program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legătura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prietenii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alocat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gospodărești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lucreze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relatie_parinte_copil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876800" y="4191000"/>
            <a:ext cx="4038600" cy="20002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84505" y="4038600"/>
            <a:ext cx="42786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10 - 11 ani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alcătuiască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programul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zilnic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Oferiți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îndrumări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privire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activitățile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incluse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programul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zilei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porniți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propunerile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826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3. Lăsați-vă copiii să își trăiască emoțiile</a:t>
            </a:r>
            <a:b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453120" cy="1821180"/>
          </a:xfrm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defTabSz="914400" fontAlgn="auto">
              <a:buClrTx/>
              <a:buSzTx/>
              <a:buFont typeface="Wingdings" panose="05000000000000000000" charset="0"/>
              <a:buChar char="Ø"/>
            </a:pP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nchiderea școlilor,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nseamn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 anularea activităților legate de aceasta, copiii fiind foarte dezamăgiți că le ratează din cauza pandemiei de coronavirus (COVID-19).</a:t>
            </a:r>
            <a:endPara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876800" y="3505200"/>
            <a:ext cx="37909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Așteptați-vă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foarte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triști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frustrați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cauza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pierderilor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deplâng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acceptați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</a:t>
            </a:r>
            <a:r>
              <a:rPr lang="ro-RO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fiind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normale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trăiri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sprijiniți-vă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treacă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peste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images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0600" y="3657600"/>
            <a:ext cx="3313430" cy="220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555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4. Discutați cu copiii pentru a înțelege ce au auzit ei</a:t>
            </a:r>
            <a:br>
              <a:rPr lang="en-US" sz="3555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</a:br>
            <a:endParaRPr lang="en-US" sz="3555" b="1" i="1" dirty="0" err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ea typeface="+mn-ea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Blip>
                <a:blip r:embed="rId1"/>
              </a:buBlip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dezinformări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coronavirus (COVID-19).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dumneavoastră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adevărat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suficient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faptele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așa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auzit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inexact,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dumneavoastră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convingeri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-au format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înțelegerea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greșită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dețin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știe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porniți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corecta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percepția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62400" y="4876800"/>
            <a:ext cx="48336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1"/>
              </a:buBlip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întrebări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care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știți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spuneți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informare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folosiți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website-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Ministerului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 a DSP-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ului,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organizații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încredere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Organizația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Mondială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Sănătății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/>
          </a:p>
        </p:txBody>
      </p:sp>
      <p:pic>
        <p:nvPicPr>
          <p:cNvPr id="5" name="Content Placeholder 4" descr="155624204-mom-puts-a-face-mask-on-her-child-a-woman-helps-a-child-to-wear-a-mask-healthy-concep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7420" y="609600"/>
            <a:ext cx="4038600" cy="4038600"/>
          </a:xfrm>
          <a:prstGeom prst="rect">
            <a:avLst/>
          </a:prstGeom>
          <a:effectLst>
            <a:softEdge rad="127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5" y="685800"/>
            <a:ext cx="8229600" cy="5826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5. Faceți loc distracțiilor</a:t>
            </a:r>
            <a:br>
              <a:rPr lang="en-US" sz="4000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 lnSpcReduction="1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depăși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dificile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inspirați-vă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</a:t>
            </a:r>
            <a:r>
              <a:rPr lang="ro-RO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dumneavoastră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gândiți-vă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cum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echilibru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distracții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triști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destindă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divertismentului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adolescenților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lăsați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endPara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800600" y="4419600"/>
            <a:ext cx="408495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 fim deschiși cu copiii și să le spunem că înțelegem că au mai mult timp la dispoziție, dar că nu este o idee bună să aibă acces nelimitat la rețele de socializare.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>
                <a:sym typeface="+mn-ea"/>
              </a:rPr>
              <a:t> </a:t>
            </a:r>
            <a:endParaRPr lang="en-US" dirty="0"/>
          </a:p>
          <a:p>
            <a:endParaRPr lang="en-US"/>
          </a:p>
        </p:txBody>
      </p:sp>
      <p:pic>
        <p:nvPicPr>
          <p:cNvPr id="7" name="Content Placeholder 6" descr="relatiideprieteniecopii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181600" y="1828800"/>
            <a:ext cx="3347720" cy="22320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858000" cy="86836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/>
            <a:b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u="sng" dirty="0" err="1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Pregătirea</a:t>
            </a:r>
            <a:r>
              <a:rPr lang="en-US" b="1" i="1" u="sng" dirty="0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b="1" i="1" u="sng" dirty="0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i="1" u="sng" dirty="0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școală</a:t>
            </a:r>
            <a:br>
              <a:rPr lang="en-US" b="1" i="1" dirty="0">
                <a:ln>
                  <a:solidFill>
                    <a:srgbClr val="3D56EB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dirty="0">
              <a:ln>
                <a:solidFill>
                  <a:srgbClr val="3D56EB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840" y="1219200"/>
            <a:ext cx="6629400" cy="3200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fontAlgn="base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diminua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riscul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infec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face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provoc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rilor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endParaRPr lang="ro-RO" sz="18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evitarea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aglomera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iei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 la 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nceputul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anului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colar</a:t>
            </a:r>
            <a:endParaRPr lang="ro-RO" sz="1800" i="1" dirty="0" smtClean="0">
              <a:solidFill>
                <a:srgbClr val="3D56E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necesitatea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 a 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â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 </a:t>
            </a:r>
            <a:r>
              <a:rPr lang="en-US" sz="1800" i="1" dirty="0" err="1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activ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fizic</a:t>
            </a:r>
            <a:endParaRPr lang="ro-RO" sz="1800" i="1" dirty="0" smtClean="0">
              <a:solidFill>
                <a:srgbClr val="3D56E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necesitatea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 a </a:t>
            </a:r>
            <a:r>
              <a:rPr lang="en-US" sz="1800" i="1" dirty="0" err="1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avea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rela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</a:t>
            </a:r>
            <a:r>
              <a:rPr lang="en-US" sz="1800" i="1" dirty="0" err="1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sociale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sz="1800" i="1" dirty="0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ănă</a:t>
            </a:r>
            <a:r>
              <a:rPr lang="en-US" sz="1800" i="1" dirty="0" err="1" smtClean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toase</a:t>
            </a:r>
            <a:r>
              <a:rPr lang="en-US" sz="1800" i="1" dirty="0">
                <a:solidFill>
                  <a:srgbClr val="3D56E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o-RO" sz="1800" i="1" dirty="0" smtClean="0">
              <a:solidFill>
                <a:srgbClr val="3D56E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Fiecare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aib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ansa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oportunitatea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a 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nv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ăț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ntr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-un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mediu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sigur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iar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rin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pot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contribui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acest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lucru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o-RO" sz="18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ntoarcerea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provoc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anuale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deopotriv</a:t>
            </a:r>
            <a:r>
              <a:rPr lang="ro-RO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provocarea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mare.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519269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54" y="44958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73415"/>
            <a:ext cx="3055908" cy="166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4790487"/>
            <a:ext cx="3429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Vestea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bu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nă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exist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multe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lucruri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pe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care 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ă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rin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ț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ii 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le pot face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sprijini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preg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ă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ti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copiii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adolescen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ț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ii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î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ntoarcerea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la </a:t>
            </a:r>
            <a:r>
              <a:rPr lang="ro-RO" alt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ș</a:t>
            </a:r>
            <a:r>
              <a:rPr lang="en-US" b="1" dirty="0" err="1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coal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î</a:t>
            </a:r>
            <a:r>
              <a:rPr lang="en-US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n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timpul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pandemiei</a:t>
            </a:r>
            <a:r>
              <a:rPr lang="en-US" b="1" dirty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CC00CC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de </a:t>
            </a:r>
            <a:r>
              <a:rPr lang="en-US" b="1" i="1" u="sng" dirty="0" smtClean="0">
                <a:latin typeface="+mj-lt"/>
                <a:cs typeface="Times New Roman" panose="02020603050405020304" pitchFamily="18" charset="0"/>
              </a:rPr>
              <a:t>COVID-19</a:t>
            </a:r>
            <a:r>
              <a:rPr lang="ro-RO" b="1" i="1" u="sng" dirty="0">
                <a:latin typeface="+mj-lt"/>
                <a:cs typeface="Times New Roman" panose="02020603050405020304" pitchFamily="18" charset="0"/>
              </a:rPr>
              <a:t>:</a:t>
            </a:r>
            <a:endParaRPr lang="en-US" b="1" i="1" u="sng" dirty="0">
              <a:latin typeface="+mj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229600" cy="58261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55" b="1" i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ea typeface="+mn-ea"/>
                <a:cs typeface="Comic Sans MS" panose="030F0702030302020204" charset="0"/>
              </a:rPr>
              <a:t>6. Supravegheați-vă propriul comportament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8267700" cy="2654935"/>
          </a:xfrm>
        </p:spPr>
        <p:txBody>
          <a:bodyPr>
            <a:normAutofit fontScale="67500" lnSpcReduction="10000"/>
          </a:bodyPr>
          <a:lstStyle/>
          <a:p>
            <a:pPr algn="l">
              <a:buClrTx/>
              <a:buSzTx/>
              <a:buFontTx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 trebuie să facă tot ce pot pentru a-și gestiona anxietatea când sunt singuri, fără a transmite angoasele lor și copiilor. În acest scop, poate fi necesar să își ascundă emoțiile, ceea ce poate fi dificil uneori, mai ales dacă emoțiile respective sunt intense.</a:t>
            </a:r>
            <a:endParaRPr lang="en-US" sz="29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 sunt cei care oferă copiilor sentimentul de siguranță și protecție. </a:t>
            </a:r>
            <a:endParaRPr lang="en-US" sz="29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defTabSz="914400" fontAlgn="auto">
              <a:buClrTx/>
              <a:buSzTx/>
              <a:buFontTx/>
              <a:buNone/>
            </a:pPr>
            <a:endPara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„Este important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uităm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pasagerii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conducătorii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vehiculului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pasagerii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noștri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simtă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457200" y="4191000"/>
            <a:ext cx="4858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pandemie crește nivelul de stres pentru toată lumea, inclusiv pentru părinți. Dacă manifestați semne de stres, este perfect normal și nu sunteți singurii.</a:t>
            </a:r>
            <a:endParaRPr lang="en-US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Părinții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această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perioadă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dificilă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trebuie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să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măsuri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pentru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 se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ajuta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înșiși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copilul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întreaga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Content Placeholder 4" descr="members-family-wearing-mask-with-coronavirus-font_1308-5528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91200" y="3810000"/>
            <a:ext cx="295275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480"/>
            <a:ext cx="8229600" cy="8572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FontTx/>
            </a:pP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1. Controlul medical</a:t>
            </a:r>
            <a:b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b="1" i="1" dirty="0" err="1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458200" cy="3429000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nceputul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 </a:t>
            </a:r>
            <a:r>
              <a:rPr lang="ro-RO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triaj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epidemiologic”. Un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examineaz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utarea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iuni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transmisibile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ndirea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ntoarcerea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vacan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vacan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pot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predispune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contagioase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ajut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depistarea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iunilor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tratamentului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prevenind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apari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transmiterii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 merge la medic </a:t>
            </a:r>
            <a:r>
              <a:rPr lang="en-US" sz="2900" b="1" i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suspicioneaz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boal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transmisibil</a:t>
            </a:r>
            <a:r>
              <a:rPr lang="ro-RO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b="1" i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i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important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neglija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medical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evidentieze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eventuale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ncat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poat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abordate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805"/>
            <a:ext cx="3355566" cy="210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239"/>
            <a:ext cx="3352800" cy="188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DE9FB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4961890" cy="5829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2. Vaccinarea</a:t>
            </a:r>
            <a:b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39440"/>
            <a:ext cx="4348868" cy="3718560"/>
          </a:xfrm>
        </p:spPr>
        <p:txBody>
          <a:bodyPr>
            <a:normAutofit/>
          </a:bodyPr>
          <a:lstStyle/>
          <a:p>
            <a:pPr fontAlgn="base"/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Vaccinul</a:t>
            </a:r>
            <a:r>
              <a:rPr lang="en-US" sz="1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1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</a:t>
            </a:r>
            <a:r>
              <a:rPr lang="ro-RO" sz="1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infecției</a:t>
            </a:r>
            <a:r>
              <a:rPr 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COVID-19. </a:t>
            </a:r>
            <a:endParaRPr lang="ro-RO" sz="18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incidența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îmbolnăvire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SARS-CoV-2, care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spital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rata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25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infectări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infectări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04999"/>
            <a:ext cx="38154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ro-RO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</a:t>
            </a:r>
            <a:r>
              <a:rPr lang="ro-RO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 </a:t>
            </a:r>
            <a:endParaRPr lang="ro-RO" sz="2400" b="1" i="1" dirty="0" smtClean="0">
              <a:solidFill>
                <a:srgbClr val="D600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b="1" i="1" dirty="0" err="1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stau</a:t>
            </a:r>
            <a:r>
              <a:rPr lang="en-US" sz="2400" b="1" i="1" dirty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400" b="1" i="1" dirty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vaccinarii</a:t>
            </a:r>
            <a:r>
              <a:rPr lang="en-US" sz="2400" b="1" i="1" dirty="0">
                <a:solidFill>
                  <a:srgbClr val="D600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5" name="Content Placeholder 4" descr="81888394-doctor-woman-doing-vaccination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27332" y="585648"/>
            <a:ext cx="3194685" cy="251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7"/>
          <p:cNvSpPr txBox="1"/>
          <p:nvPr/>
        </p:nvSpPr>
        <p:spPr>
          <a:xfrm>
            <a:off x="5000625" y="3429000"/>
            <a:ext cx="3848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doilea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motiv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referă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protecția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asigurăm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vaccinarea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noastră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persoanelor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familie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comunitatea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noastră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căror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imunitar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încă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dezvoltat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nou-născuți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compromis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persoane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autoimune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cronice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sub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tratament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chimioterapeutic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neoplazii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care pot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dezvolta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severe ale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infecției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 COVID-19.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439"/>
            <a:ext cx="8382000" cy="28194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important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atunci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ntorc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aib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mpotriva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Conform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(OMS),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suferin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evitabile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riscurile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ngrijoreze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vaccinurilor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siguran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46143"/>
            <a:ext cx="6019800" cy="268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0424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3. Vaccinarea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antigripal</a:t>
            </a:r>
            <a:r>
              <a:rPr lang="ro-RO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– 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mai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	</a:t>
            </a:r>
            <a:r>
              <a:rPr lang="en-US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important</a:t>
            </a:r>
            <a:r>
              <a:rPr lang="ro-RO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ă</a:t>
            </a:r>
            <a:r>
              <a:rPr lang="en-US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ca </a:t>
            </a:r>
            <a:r>
              <a:rPr lang="en-US" sz="40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oric</a:t>
            </a:r>
            <a:r>
              <a:rPr lang="ro-RO" sz="4000" b="1" i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â</a:t>
            </a:r>
            <a:r>
              <a:rPr lang="en-US" sz="4000" b="1" i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nd</a:t>
            </a:r>
            <a: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!</a:t>
            </a:r>
            <a:br>
              <a:rPr lang="en-US" sz="4000" b="1" i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b="1" dirty="0"/>
          </a:p>
        </p:txBody>
      </p:sp>
      <p:pic>
        <p:nvPicPr>
          <p:cNvPr id="4" name="Content Placeholder 3" descr="1-vaccinare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-102" r="-102"/>
          <a:stretch>
            <a:fillRect/>
          </a:stretch>
        </p:blipFill>
        <p:spPr>
          <a:xfrm>
            <a:off x="6096000" y="1371600"/>
            <a:ext cx="2453005" cy="271970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2112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4270"/>
            <a:ext cx="5301615" cy="2947035"/>
          </a:xfrm>
        </p:spPr>
        <p:txBody>
          <a:bodyPr>
            <a:noAutofit/>
          </a:bodyPr>
          <a:lstStyle/>
          <a:p>
            <a:pPr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virusurile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gripale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coronavirus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sezonul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depistate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COVID-19.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severe.</a:t>
            </a:r>
            <a:r>
              <a:rPr lang="ro-RO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cople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grip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COVID-19.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context,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aten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antigripal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prevenire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gripei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</a:t>
            </a:r>
            <a:r>
              <a:rPr lang="ro-RO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b="1" i="1" dirty="0" err="1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iilor</a:t>
            </a:r>
            <a:r>
              <a:rPr lang="en-US" sz="1800" b="1" i="1" dirty="0" smtClean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acesteia</a:t>
            </a:r>
            <a:r>
              <a:rPr lang="en-US" sz="1800" b="1" i="1" dirty="0">
                <a:solidFill>
                  <a:srgbClr val="C72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n-US" sz="1800" b="1" i="1" dirty="0">
              <a:solidFill>
                <a:srgbClr val="C72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Text Box 4"/>
          <p:cNvSpPr txBox="1"/>
          <p:nvPr/>
        </p:nvSpPr>
        <p:spPr>
          <a:xfrm>
            <a:off x="355600" y="4572000"/>
            <a:ext cx="8658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CDC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sus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c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administrarea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unui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vaccin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antigripal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ofer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protec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mpotriva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infec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iei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COVID-19,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asigur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beneficii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mportante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fontAlgn="base">
              <a:buClr>
                <a:srgbClr val="3D56EB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demonstrat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vaccinurile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antigripale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reduc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complica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asociate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bolilor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gripale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 pneumonia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ș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decesul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lvl="0" indent="-285750" algn="l" fontAlgn="base">
              <a:buClr>
                <a:srgbClr val="3D56EB"/>
              </a:buClr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Administrarea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vaccin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antigripal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reduce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costurile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asisten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medical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necesar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ngrijirii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pacien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infectie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COVID-19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ClrTx/>
              <a:buSzTx/>
              <a:buFontTx/>
            </a:pP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4.Testarea copiilor </a:t>
            </a:r>
            <a:endParaRPr lang="en-US" sz="4000" b="1" i="1" u="sng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3810"/>
            <a:ext cx="4648200" cy="502920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charset="0"/>
              <a:buChar char="q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Testarea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indiferent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nou-născuți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infecția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simptomatologie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3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charset="0"/>
              <a:buChar char="q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Părinții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ignore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manifestările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digestive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pot fi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însoțite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vărsă</a:t>
            </a:r>
            <a:r>
              <a:rPr lang="ro-RO" alt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greață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diaree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s-au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sindroame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inflamatorii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infecția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COVID,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o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săptămână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medic cu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mare, stare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alterată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probe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inflamatorii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crescute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analizelor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sânge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serologia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COVID. 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37" y="4038600"/>
            <a:ext cx="2982250" cy="198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18" y="1274064"/>
            <a:ext cx="3116634" cy="207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ClrTx/>
              <a:buSzTx/>
              <a:buFontTx/>
            </a:pP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5. Prezen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ț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 la cursuri</a:t>
            </a:r>
            <a:b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</a:br>
            <a:endParaRPr lang="en-US" sz="4000" b="1" i="1" u="sng" dirty="0" err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3810000"/>
            <a:ext cx="5146040" cy="3601720"/>
          </a:xfrm>
        </p:spPr>
        <p:txBody>
          <a:bodyPr>
            <a:normAutofit fontScale="25000" lnSpcReduction="10000"/>
          </a:bodyPr>
          <a:lstStyle/>
          <a:p>
            <a:pPr marL="0" algn="l" defTabSz="914400" fontAlgn="auto">
              <a:buClrTx/>
              <a:buSzTx/>
              <a:buFont typeface="Wingdings" panose="05000000000000000000" charset="0"/>
              <a:buChar char="Ø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Una dintre cele mai bune modalit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 a proteja copiii de COVID-19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 alte boli este de a-i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spele des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corect pe m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ini. </a:t>
            </a:r>
            <a:endParaRPr lang="en-US" sz="65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defTabSz="914400" fontAlgn="auto">
              <a:buClrTx/>
              <a:buSzTx/>
              <a:buFontTx/>
              <a:buNone/>
            </a:pP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metode distractive pentru a le ar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germenii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microbii, de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sunt invizibili, sunt pe m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inile lor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trebuie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ndep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cu ap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pun. Acesta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ajut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copii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eleag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ce este important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nu-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mai ating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ochii, nasul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gura dac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i-au sp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 corect m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inile. Atunci c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 copiii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 de ce trebuie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spele pe m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ini, este foarte probabil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fac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asemenea, v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pute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juca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mpreun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cei mici pentru a-i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cum s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nute </a:t>
            </a:r>
            <a:r>
              <a:rPr lang="ro-RO" alt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6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pliul cotului.</a:t>
            </a:r>
            <a:endParaRPr lang="en-US" sz="65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defTabSz="914400" fontAlgn="auto">
              <a:buClrTx/>
              <a:buSzTx/>
              <a:buFontTx/>
              <a:buNone/>
            </a:pPr>
            <a:endParaRPr lang="en-US" sz="65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38" y="646430"/>
            <a:ext cx="81534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 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prezint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mearg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coal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ncuraja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nve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igien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inilor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</a:t>
            </a:r>
            <a:r>
              <a:rPr lang="ro-RO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758"/>
            <a:ext cx="1382099" cy="165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815"/>
            <a:ext cx="1331599" cy="165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58" y="187452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71" y="1891788"/>
            <a:ext cx="2495322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6"/>
          <p:cNvSpPr txBox="1"/>
          <p:nvPr/>
        </p:nvSpPr>
        <p:spPr>
          <a:xfrm>
            <a:off x="838200" y="3657600"/>
            <a:ext cx="2623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Cum pot parin</a:t>
            </a:r>
            <a:r>
              <a:rPr lang="ro-RO" alt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ț</a:t>
            </a:r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 </a:t>
            </a:r>
            <a:r>
              <a:rPr lang="ro-RO" alt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î</a:t>
            </a:r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ncuraja copiii s</a:t>
            </a:r>
            <a:r>
              <a:rPr lang="ro-RO" alt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respecte m</a:t>
            </a:r>
            <a:r>
              <a:rPr lang="ro-RO" alt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surile de igien</a:t>
            </a:r>
            <a:r>
              <a:rPr lang="ro-RO" alt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</a:t>
            </a:r>
            <a:r>
              <a:rPr lang="en-US" b="1" i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Content Placeholder 11" descr="pngtree-family-wearing-medical-mask-with-shield-protection-against-epidemic-ncov-2019-png-image_2171543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14375" y="4648200"/>
            <a:ext cx="2586990" cy="19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160895" cy="71564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Purtarea m</a:t>
            </a:r>
            <a:r>
              <a:rPr lang="ro-RO" alt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ăș</a:t>
            </a:r>
            <a: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tii</a:t>
            </a:r>
            <a:b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i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839200" cy="209042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charset="0"/>
              <a:buChar char="q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nchise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neconceput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20 ani,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asista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imposibil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200 de ani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ne-a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P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ă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rin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îș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pot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ajuta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copiii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î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n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eleag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ro-RO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accepte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u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masca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protec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sfaturile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buFont typeface="Wingdings" panose="05000000000000000000" charset="0"/>
              <a:buChar char="q"/>
            </a:pP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ncuraja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aleag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ndu-i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ro-RO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96522"/>
            <a:ext cx="4667250" cy="245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13776</Words>
  <Application>WPS Presentation</Application>
  <PresentationFormat>On-screen Show (4:3)</PresentationFormat>
  <Paragraphs>192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Script MT Bold</vt:lpstr>
      <vt:lpstr>Mongolian Baiti</vt:lpstr>
      <vt:lpstr>Comic Sans MS</vt:lpstr>
      <vt:lpstr>Wingdings</vt:lpstr>
      <vt:lpstr>Microsoft YaHei</vt:lpstr>
      <vt:lpstr>Arial Unicode MS</vt:lpstr>
      <vt:lpstr>Calibri</vt:lpstr>
      <vt:lpstr>Green Color</vt:lpstr>
      <vt:lpstr>Școala în timpul pandemiei de  (COVID-19) </vt:lpstr>
      <vt:lpstr> Pregătirea copiilor pentru școală </vt:lpstr>
      <vt:lpstr>1. Controlul medical </vt:lpstr>
      <vt:lpstr>2. Vaccinarea </vt:lpstr>
      <vt:lpstr>PowerPoint 演示文稿</vt:lpstr>
      <vt:lpstr> 3. Vaccinarea antigripală – mai 	importantă ca oricând! </vt:lpstr>
      <vt:lpstr>4.Testarea copiilor </vt:lpstr>
      <vt:lpstr>5. Prezenta la cursuri </vt:lpstr>
      <vt:lpstr> 6. Purtarea mastii  </vt:lpstr>
      <vt:lpstr>	Purtarea mastii</vt:lpstr>
      <vt:lpstr> 7. Sanatatea mintala si stresul </vt:lpstr>
      <vt:lpstr> 8. Atentie la rutina zilnica! </vt:lpstr>
      <vt:lpstr> 9. Socializarea la scoala </vt:lpstr>
      <vt:lpstr>CONDUITA ÎN FAMILIE</vt:lpstr>
      <vt:lpstr> 1. Fiți calmi și luați inițiativa </vt:lpstr>
      <vt:lpstr> 2. Stabiliți și respectați o rutină </vt:lpstr>
      <vt:lpstr> 3. Lăsați-vă copiii să își trăiască emoțiile </vt:lpstr>
      <vt:lpstr>  4. Discutați cu copiii pentru a înțelege ce au auzit ei </vt:lpstr>
      <vt:lpstr> 5. Faceți loc distracțiilor </vt:lpstr>
      <vt:lpstr> 6. Supravegheați-vă propriul comportament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trebuie părinții sa isi sustina copiii în timpul pandemiei de (COVID-19)</dc:title>
  <dc:creator>DMardare</dc:creator>
  <cp:lastModifiedBy>octa7</cp:lastModifiedBy>
  <cp:revision>139</cp:revision>
  <dcterms:created xsi:type="dcterms:W3CDTF">2021-08-27T08:59:00Z</dcterms:created>
  <dcterms:modified xsi:type="dcterms:W3CDTF">2021-09-09T18:00:54Z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