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6794500" cy="99314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 mediu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74" autoAdjust="0"/>
    <p:restoredTop sz="94686" autoAdjust="0"/>
  </p:normalViewPr>
  <p:slideViewPr>
    <p:cSldViewPr>
      <p:cViewPr varScale="1">
        <p:scale>
          <a:sx n="82" d="100"/>
          <a:sy n="82" d="100"/>
        </p:scale>
        <p:origin x="3294" y="10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4DA771B-413A-4CF9-9F8D-386617E698CB}" type="datetimeFigureOut">
              <a:rPr lang="ro-RO" smtClean="0"/>
              <a:t>31.05.2023</a:t>
            </a:fld>
            <a:endParaRPr lang="ro-RO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2001838" y="744538"/>
            <a:ext cx="279082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ro-RO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657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657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5466F7D-27A6-415D-B907-11A00E42755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07157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66F7D-27A6-415D-B907-11A00E427551}" type="slidenum">
              <a:rPr lang="ro-RO" smtClean="0"/>
              <a:t>2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2015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77724-7D2F-4B3D-96FB-4CBD411B05BE}" type="datetimeFigureOut">
              <a:rPr lang="ro-RO" smtClean="0"/>
              <a:t>31.05.2023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819C8-C536-45FB-A932-5255B5DB028C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77724-7D2F-4B3D-96FB-4CBD411B05BE}" type="datetimeFigureOut">
              <a:rPr lang="ro-RO" smtClean="0"/>
              <a:t>31.05.2023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819C8-C536-45FB-A932-5255B5DB028C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77724-7D2F-4B3D-96FB-4CBD411B05BE}" type="datetimeFigureOut">
              <a:rPr lang="ro-RO" smtClean="0"/>
              <a:t>31.05.2023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819C8-C536-45FB-A932-5255B5DB028C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77724-7D2F-4B3D-96FB-4CBD411B05BE}" type="datetimeFigureOut">
              <a:rPr lang="ro-RO" smtClean="0"/>
              <a:t>31.05.2023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819C8-C536-45FB-A932-5255B5DB028C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77724-7D2F-4B3D-96FB-4CBD411B05BE}" type="datetimeFigureOut">
              <a:rPr lang="ro-RO" smtClean="0"/>
              <a:t>31.05.2023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819C8-C536-45FB-A932-5255B5DB028C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77724-7D2F-4B3D-96FB-4CBD411B05BE}" type="datetimeFigureOut">
              <a:rPr lang="ro-RO" smtClean="0"/>
              <a:t>31.05.2023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819C8-C536-45FB-A932-5255B5DB028C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77724-7D2F-4B3D-96FB-4CBD411B05BE}" type="datetimeFigureOut">
              <a:rPr lang="ro-RO" smtClean="0"/>
              <a:t>31.05.2023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819C8-C536-45FB-A932-5255B5DB028C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77724-7D2F-4B3D-96FB-4CBD411B05BE}" type="datetimeFigureOut">
              <a:rPr lang="ro-RO" smtClean="0"/>
              <a:t>31.05.2023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819C8-C536-45FB-A932-5255B5DB028C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77724-7D2F-4B3D-96FB-4CBD411B05BE}" type="datetimeFigureOut">
              <a:rPr lang="ro-RO" smtClean="0"/>
              <a:t>31.05.2023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819C8-C536-45FB-A932-5255B5DB028C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77724-7D2F-4B3D-96FB-4CBD411B05BE}" type="datetimeFigureOut">
              <a:rPr lang="ro-RO" smtClean="0"/>
              <a:t>31.05.2023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819C8-C536-45FB-A932-5255B5DB028C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77724-7D2F-4B3D-96FB-4CBD411B05BE}" type="datetimeFigureOut">
              <a:rPr lang="ro-RO" smtClean="0"/>
              <a:t>31.05.2023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819C8-C536-45FB-A932-5255B5DB028C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77724-7D2F-4B3D-96FB-4CBD411B05BE}" type="datetimeFigureOut">
              <a:rPr lang="ro-RO" smtClean="0"/>
              <a:t>31.05.2023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819C8-C536-45FB-A932-5255B5DB028C}" type="slidenum">
              <a:rPr lang="ro-RO" smtClean="0"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4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8640" y="251520"/>
            <a:ext cx="2119312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foto DAN LUCA - baloane-1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00808" y="2915816"/>
            <a:ext cx="3744416" cy="25986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1043608"/>
            <a:ext cx="6858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0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ZILELE  ÎNVĂŢĂMÂNTULUI  SPECIAL  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0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ŞI SPECIAL  INTEGRAT  IEŞEAN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e</a:t>
            </a:r>
            <a:r>
              <a:rPr lang="ro-RO" sz="2000" b="1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diția a </a:t>
            </a:r>
            <a:r>
              <a:rPr lang="en-US" sz="2000" b="1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ro-RO" sz="2000" b="1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-a</a:t>
            </a:r>
            <a:r>
              <a:rPr lang="en-US" sz="2000" b="1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</a:t>
            </a:r>
            <a:endParaRPr lang="ro-RO" sz="2000" b="1" dirty="0">
              <a:solidFill>
                <a:srgbClr val="7030A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o-RO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07 – 08 iunie 2023</a:t>
            </a:r>
            <a:endParaRPr lang="ro-RO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3140968" y="2555776"/>
            <a:ext cx="338437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1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INIŢIATOR</a:t>
            </a:r>
            <a:r>
              <a:rPr kumimoji="0" lang="ro-RO" sz="1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o-RO" sz="1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Inspectoratul Şcolar Judeţean Iaşi</a:t>
            </a:r>
            <a:endParaRPr kumimoji="0" lang="ro-RO" sz="18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144016" y="5710770"/>
            <a:ext cx="393305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1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PARTENERI: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5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o-RO" sz="5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71450" lvl="0" indent="-171450" eaLnBrk="0" fontAlgn="base" hangingPunct="0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ro-RO" sz="1200" dirty="0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Universitatea </a:t>
            </a:r>
            <a:r>
              <a:rPr lang="ro-RO" sz="1200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„Alexandru Ioan Cuza” </a:t>
            </a:r>
            <a:r>
              <a:rPr lang="ro-RO" sz="1200" dirty="0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Iaşi</a:t>
            </a:r>
            <a:endParaRPr lang="en-US" sz="1200" dirty="0" smtClean="0">
              <a:solidFill>
                <a:srgbClr val="7030A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sz="1200" dirty="0" err="1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Palatul</a:t>
            </a:r>
            <a:r>
              <a:rPr lang="en-US" sz="1200" dirty="0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Copiilor</a:t>
            </a:r>
            <a:r>
              <a:rPr lang="en-US" sz="1200" dirty="0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Ia</a:t>
            </a:r>
            <a:r>
              <a:rPr lang="ro-RO" sz="1200" dirty="0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și</a:t>
            </a:r>
            <a:endParaRPr lang="ro-RO" sz="1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eaLnBrk="0" fontAlgn="base" hangingPunct="0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ro-RO" sz="1200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Centrul Județean de Resurse şi Asistenţă Educaţională Iași</a:t>
            </a:r>
            <a:endParaRPr lang="ro-RO" sz="12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171450" lvl="0" indent="-171450" eaLnBrk="0" fontAlgn="base" hangingPunct="0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ro-RO" sz="1200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Liceul Special ,,Moldova” T</a:t>
            </a:r>
            <a:r>
              <a:rPr lang="en-US" sz="1200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â</a:t>
            </a:r>
            <a:r>
              <a:rPr lang="ro-RO" sz="1200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rgu Frumos</a:t>
            </a:r>
            <a:endParaRPr lang="ro-RO" sz="12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ro-RO" sz="1200" dirty="0" err="1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Şcoala</a:t>
            </a:r>
            <a:r>
              <a:rPr lang="ro-RO" sz="1200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Gimnazială Specială </a:t>
            </a:r>
            <a:r>
              <a:rPr lang="ro-RO" sz="1200" dirty="0" err="1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Paşcani</a:t>
            </a:r>
            <a:endParaRPr lang="ro-RO" sz="1200" dirty="0">
              <a:solidFill>
                <a:srgbClr val="7030A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ro-RO" sz="12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Colegiul Tehnic „Ion Holban” </a:t>
            </a:r>
            <a:r>
              <a:rPr lang="ro-RO" sz="12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Iaşi</a:t>
            </a:r>
            <a:endParaRPr lang="ro-RO" sz="12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 eaLnBrk="0" fontAlgn="base" hangingPunct="0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ro-RO" sz="1200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Liceul Tehnologic Special „Vasile Pavelcu” Iaşi</a:t>
            </a:r>
            <a:endParaRPr lang="ro-RO" sz="12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sz="1200" dirty="0" err="1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Școala</a:t>
            </a:r>
            <a:r>
              <a:rPr lang="en-US" sz="1200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200" dirty="0" err="1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Profesională</a:t>
            </a:r>
            <a:r>
              <a:rPr lang="en-US" sz="1200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200" dirty="0" err="1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Specială</a:t>
            </a:r>
            <a:r>
              <a:rPr lang="ro-RO" sz="1200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,,</a:t>
            </a:r>
            <a:r>
              <a:rPr lang="ro-RO" sz="1200" dirty="0" err="1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Trinitas</a:t>
            </a:r>
            <a:r>
              <a:rPr lang="ro-RO" sz="1200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” T</a:t>
            </a:r>
            <a:r>
              <a:rPr lang="en-US" sz="1200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â</a:t>
            </a:r>
            <a:r>
              <a:rPr lang="ro-RO" sz="1200" dirty="0" err="1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rgu</a:t>
            </a:r>
            <a:r>
              <a:rPr lang="ro-RO" sz="1200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Frumos</a:t>
            </a:r>
            <a:endParaRPr lang="en-US" sz="1200" dirty="0">
              <a:solidFill>
                <a:srgbClr val="7030A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ro-RO" sz="1200" dirty="0" err="1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Şcoala</a:t>
            </a:r>
            <a:r>
              <a:rPr lang="ro-RO" sz="1200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Gimnazială Specială „Constantin Păunescu” </a:t>
            </a:r>
            <a:r>
              <a:rPr lang="ro-RO" sz="1200" dirty="0" err="1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Iaşi</a:t>
            </a:r>
            <a:endParaRPr lang="ro-RO" sz="1200" dirty="0">
              <a:solidFill>
                <a:srgbClr val="7030A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ro-RO" sz="12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Școala Gimnazială nr. 41 Iași</a:t>
            </a:r>
            <a:endParaRPr lang="en-US" sz="1200" dirty="0">
              <a:solidFill>
                <a:srgbClr val="7030A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o-RO" sz="18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2110544" y="8615481"/>
            <a:ext cx="338437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1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PROMOTOR MEDIA</a:t>
            </a:r>
            <a:r>
              <a:rPr kumimoji="0" lang="ro-RO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Ziarul de Iaşi</a:t>
            </a:r>
            <a:endParaRPr kumimoji="0" lang="ro-RO" sz="18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Imagine 15" descr="C:\Users\Mihai\Documents\ME3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464" y="266256"/>
            <a:ext cx="2134183" cy="41731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9">
            <a:extLst>
              <a:ext uri="{FF2B5EF4-FFF2-40B4-BE49-F238E27FC236}">
                <a16:creationId xmlns:a16="http://schemas.microsoft.com/office/drawing/2014/main" id="{E2EBBC5A-BA82-9190-257A-C767DC9BA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2376" y="8338482"/>
            <a:ext cx="439248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kumimoji="0" lang="ro-RO" sz="1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SPONSORII ACTIVITĂȚII</a:t>
            </a:r>
            <a:r>
              <a:rPr kumimoji="0" lang="ro-RO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ro-RO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Federația Națională Spiru Haret Iași</a:t>
            </a:r>
            <a:endParaRPr lang="ro-RO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74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tăText 3"/>
          <p:cNvSpPr txBox="1"/>
          <p:nvPr/>
        </p:nvSpPr>
        <p:spPr>
          <a:xfrm>
            <a:off x="260648" y="541666"/>
            <a:ext cx="6264696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hangingPunct="0"/>
            <a:r>
              <a:rPr lang="ro-RO" sz="2000" b="1" dirty="0">
                <a:latin typeface="Times New Roman" pitchFamily="18" charset="0"/>
                <a:cs typeface="Times New Roman" pitchFamily="18" charset="0"/>
              </a:rPr>
              <a:t>Programul activităților derulate în perioada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algn="ctr" hangingPunct="0"/>
            <a:r>
              <a:rPr lang="ro-RO" sz="2000" b="1" dirty="0">
                <a:latin typeface="Times New Roman" pitchFamily="18" charset="0"/>
                <a:cs typeface="Times New Roman" pitchFamily="18" charset="0"/>
              </a:rPr>
              <a:t>07 - 08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iunie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202</a:t>
            </a:r>
            <a:r>
              <a:rPr lang="ro-RO" sz="2000" b="1" dirty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just" hangingPunct="0"/>
            <a:r>
              <a:rPr lang="ro-RO" sz="1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285750" indent="-285750" algn="just" hangingPunct="0">
              <a:buFont typeface="Wingdings" pitchFamily="2" charset="2"/>
              <a:buChar char="ü"/>
            </a:pPr>
            <a:r>
              <a:rPr lang="ro-RO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Miercuri, 07 iunie 2023, ora 11.30 - </a:t>
            </a:r>
            <a:r>
              <a:rPr lang="en-US" sz="14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Palatul</a:t>
            </a:r>
            <a:r>
              <a:rPr lang="en-US" sz="1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Copiilor</a:t>
            </a:r>
            <a:r>
              <a:rPr lang="en-US" sz="1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Iași</a:t>
            </a:r>
            <a:r>
              <a:rPr lang="ro-RO" sz="1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o-RO" sz="1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o-RO" sz="1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esplanada </a:t>
            </a:r>
            <a:r>
              <a:rPr lang="ro-RO" sz="1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Grupul Statuar al Voievozilor - </a:t>
            </a:r>
            <a:r>
              <a:rPr lang="ro-RO" sz="14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flashmob</a:t>
            </a:r>
            <a:r>
              <a:rPr lang="ro-RO" sz="1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o-RO" sz="1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ro-RO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primirea invitaților</a:t>
            </a:r>
            <a:endParaRPr lang="ro-RO" sz="1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hangingPunct="0"/>
            <a:r>
              <a:rPr lang="ro-RO" sz="13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o-RO" sz="1300" dirty="0">
              <a:latin typeface="Times New Roman" pitchFamily="18" charset="0"/>
              <a:cs typeface="Times New Roman" pitchFamily="18" charset="0"/>
            </a:endParaRPr>
          </a:p>
          <a:p>
            <a:pPr algn="just" hangingPunct="0"/>
            <a:r>
              <a:rPr lang="ro-RO" sz="1300" b="1" dirty="0">
                <a:latin typeface="Times New Roman" pitchFamily="18" charset="0"/>
                <a:cs typeface="Times New Roman" pitchFamily="18" charset="0"/>
              </a:rPr>
              <a:t>12.00-12.15</a:t>
            </a:r>
            <a:r>
              <a:rPr lang="en-US" sz="1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o-RO" sz="1300" b="1" dirty="0">
                <a:latin typeface="Times New Roman" pitchFamily="18" charset="0"/>
                <a:cs typeface="Times New Roman" pitchFamily="18" charset="0"/>
              </a:rPr>
              <a:t>Moment artistic</a:t>
            </a:r>
            <a:r>
              <a:rPr lang="en-US" sz="1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1300" dirty="0">
                <a:latin typeface="Times New Roman" pitchFamily="18" charset="0"/>
                <a:cs typeface="Times New Roman" pitchFamily="18" charset="0"/>
              </a:rPr>
              <a:t>susținut de eleva Livia Frona - Liceul Special „Moldova” Târgu Frumos /</a:t>
            </a:r>
            <a:r>
              <a:rPr lang="ro-RO" sz="13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Colegiul Național de Artă Octav Băncilă Iași, îndrumător: inspector/prof. Irina Petronela Florian </a:t>
            </a:r>
            <a:endParaRPr lang="en-US" sz="13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o-RO" sz="1300" b="1" dirty="0">
                <a:latin typeface="Times New Roman" pitchFamily="18" charset="0"/>
                <a:cs typeface="Times New Roman" pitchFamily="18" charset="0"/>
              </a:rPr>
              <a:t>12.15-12.30</a:t>
            </a:r>
            <a:r>
              <a:rPr lang="en-US" sz="1300" b="1" dirty="0"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ro-RO" sz="1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Deschiderea oficială a evenimentului - </a:t>
            </a:r>
            <a:r>
              <a:rPr lang="ro-RO" sz="1300" b="1" dirty="0">
                <a:latin typeface="Times New Roman" pitchFamily="18" charset="0"/>
                <a:cs typeface="Times New Roman" pitchFamily="18" charset="0"/>
              </a:rPr>
              <a:t>Cuvântul oficialităților /invitaților</a:t>
            </a:r>
          </a:p>
          <a:p>
            <a:pPr lvl="0" algn="just"/>
            <a:r>
              <a:rPr lang="ro-RO" sz="1300" b="1" dirty="0" smtClean="0">
                <a:latin typeface="Times New Roman" pitchFamily="18" charset="0"/>
                <a:cs typeface="Times New Roman" pitchFamily="18" charset="0"/>
              </a:rPr>
              <a:t>12.30 </a:t>
            </a:r>
            <a:r>
              <a:rPr lang="ro-RO" sz="1300" b="1" dirty="0">
                <a:latin typeface="Times New Roman" pitchFamily="18" charset="0"/>
                <a:cs typeface="Times New Roman" pitchFamily="18" charset="0"/>
              </a:rPr>
              <a:t>– 13.00</a:t>
            </a:r>
            <a:r>
              <a:rPr lang="en-US" sz="1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o-RO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Retrospectivă a învățământului special și special integrat 2013-2023</a:t>
            </a:r>
            <a:r>
              <a:rPr lang="ro-R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inspector pentru învățământ special, prof. Gabriela Raus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13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o-RO" sz="1300" b="1" dirty="0">
                <a:latin typeface="Times New Roman" pitchFamily="18" charset="0"/>
                <a:cs typeface="Times New Roman" pitchFamily="18" charset="0"/>
              </a:rPr>
              <a:t>13.00 -13.</a:t>
            </a:r>
            <a:r>
              <a:rPr lang="en-US" sz="1300" b="1" dirty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en-US" sz="13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o-RO" sz="1400" b="1" dirty="0">
                <a:latin typeface="Times New Roman" pitchFamily="18" charset="0"/>
                <a:cs typeface="Times New Roman" pitchFamily="18" charset="0"/>
              </a:rPr>
              <a:t>Lansare de </a:t>
            </a:r>
            <a:r>
              <a:rPr lang="ro-RO" sz="1400" b="1" dirty="0" smtClean="0">
                <a:latin typeface="Times New Roman" pitchFamily="18" charset="0"/>
                <a:cs typeface="Times New Roman" pitchFamily="18" charset="0"/>
              </a:rPr>
              <a:t>carte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o-RO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Psihopedagogie specială. Fundamente teoretice și perspective practice,</a:t>
            </a:r>
            <a:r>
              <a:rPr lang="ro-RO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prof. univ. dr. Alois Gherguț</a:t>
            </a:r>
            <a:r>
              <a:rPr lang="ro-RO" sz="1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 algn="just"/>
            <a:endParaRPr lang="ro-RO" sz="1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o-RO" sz="1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Joi, 08 iunie </a:t>
            </a:r>
            <a:r>
              <a:rPr lang="ro-RO" sz="16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2023</a:t>
            </a:r>
            <a:r>
              <a:rPr lang="en-US" sz="16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6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o-RO" sz="1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Colegiul</a:t>
            </a:r>
            <a:r>
              <a:rPr lang="en-US" sz="16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Tehnic</a:t>
            </a:r>
            <a:r>
              <a:rPr lang="en-US" sz="16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„Ion </a:t>
            </a:r>
            <a:r>
              <a:rPr lang="en-US" sz="16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Holban</a:t>
            </a:r>
            <a:r>
              <a:rPr lang="en-US" sz="16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sz="16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Iași</a:t>
            </a:r>
            <a:endParaRPr lang="ro-RO" sz="16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endParaRPr lang="ro-RO" sz="1400" dirty="0">
              <a:latin typeface="Times New Roman" pitchFamily="18" charset="0"/>
              <a:cs typeface="Times New Roman" pitchFamily="18" charset="0"/>
            </a:endParaRPr>
          </a:p>
          <a:p>
            <a:pPr algn="just" hangingPunct="0"/>
            <a:r>
              <a:rPr lang="ro-RO" sz="1300" b="1" dirty="0">
                <a:latin typeface="Times New Roman" pitchFamily="18" charset="0"/>
                <a:cs typeface="Times New Roman" pitchFamily="18" charset="0"/>
              </a:rPr>
              <a:t>11.30 - 12.00</a:t>
            </a:r>
            <a:r>
              <a:rPr lang="en-US" sz="1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o-RO" sz="1300" dirty="0">
                <a:latin typeface="Times New Roman" pitchFamily="18" charset="0"/>
                <a:cs typeface="Times New Roman" pitchFamily="18" charset="0"/>
              </a:rPr>
              <a:t>primirea invitaților</a:t>
            </a:r>
          </a:p>
          <a:p>
            <a:pPr algn="just" hangingPunct="0"/>
            <a:r>
              <a:rPr lang="ro-RO" sz="1300" b="1" dirty="0">
                <a:latin typeface="Times New Roman" pitchFamily="18" charset="0"/>
                <a:cs typeface="Times New Roman" pitchFamily="18" charset="0"/>
              </a:rPr>
              <a:t>12.00 – 12.15 - Moment artistic </a:t>
            </a:r>
            <a:r>
              <a:rPr lang="en-US" sz="1300" b="1" dirty="0">
                <a:latin typeface="Times New Roman" pitchFamily="18" charset="0"/>
                <a:cs typeface="Times New Roman" pitchFamily="18" charset="0"/>
              </a:rPr>
              <a:t>on-line </a:t>
            </a:r>
            <a:r>
              <a:rPr lang="ro-RO" sz="1300" dirty="0">
                <a:latin typeface="Times New Roman" pitchFamily="18" charset="0"/>
                <a:cs typeface="Times New Roman" pitchFamily="18" charset="0"/>
              </a:rPr>
              <a:t>susținut </a:t>
            </a:r>
            <a:r>
              <a:rPr lang="ro-RO" sz="1400" dirty="0">
                <a:latin typeface="Times New Roman" pitchFamily="18" charset="0"/>
                <a:cs typeface="Times New Roman" pitchFamily="18" charset="0"/>
              </a:rPr>
              <a:t>de elevii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Colegiul</a:t>
            </a:r>
            <a:r>
              <a:rPr lang="ro-RO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ui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Tehnic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„Ion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Holban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”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Iași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coordonator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prof. Gabriela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Vrabie</a:t>
            </a:r>
            <a:endParaRPr lang="ro-RO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ro-RO" sz="1300" b="1" dirty="0">
                <a:latin typeface="Times New Roman" pitchFamily="18" charset="0"/>
                <a:cs typeface="Times New Roman" pitchFamily="18" charset="0"/>
              </a:rPr>
              <a:t>12.15-12.30</a:t>
            </a:r>
            <a:r>
              <a:rPr lang="en-US" sz="1300" b="1" dirty="0"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ro-RO" sz="1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Deschiderea oficială a evenimentului - </a:t>
            </a:r>
            <a:r>
              <a:rPr lang="ro-RO" sz="1300" b="1" dirty="0">
                <a:latin typeface="Times New Roman" pitchFamily="18" charset="0"/>
                <a:cs typeface="Times New Roman" pitchFamily="18" charset="0"/>
              </a:rPr>
              <a:t>Cuvântul oficialităților /invitaților</a:t>
            </a:r>
            <a:r>
              <a:rPr lang="en-US" sz="1300" b="1" dirty="0">
                <a:latin typeface="Times New Roman" pitchFamily="18" charset="0"/>
                <a:cs typeface="Times New Roman" pitchFamily="18" charset="0"/>
              </a:rPr>
              <a:t>                 </a:t>
            </a:r>
            <a:endParaRPr lang="ro-RO" sz="1300" b="1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o-RO" sz="13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o-RO" sz="1300" b="1" dirty="0">
                <a:latin typeface="Times New Roman" pitchFamily="18" charset="0"/>
                <a:cs typeface="Times New Roman" pitchFamily="18" charset="0"/>
              </a:rPr>
              <a:t>12.30 – 13.00</a:t>
            </a:r>
            <a:r>
              <a:rPr lang="en-US" sz="1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o-RO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Retrospectivă a învățământului special și special integrat </a:t>
            </a:r>
            <a:r>
              <a:rPr lang="ro-RO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2013-2023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o-R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inspector pentru învățământ special, prof. Gabriela Raus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13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o-RO" sz="1300" b="1" dirty="0">
                <a:latin typeface="Times New Roman" pitchFamily="18" charset="0"/>
                <a:cs typeface="Times New Roman" pitchFamily="18" charset="0"/>
              </a:rPr>
              <a:t>13.00 -13.4</a:t>
            </a:r>
            <a:r>
              <a:rPr lang="en-US" sz="1300" b="1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o-RO" sz="1400" b="1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o-RO" sz="1400" b="1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ro-RO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Adaptare și diferențiere în incluziunea copiilor cu CES</a:t>
            </a:r>
            <a:r>
              <a:rPr lang="ro-RO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prof .dr. Luciana Frumos, prof . Mihaela Petrescu, prof. Laura Nistor</a:t>
            </a:r>
            <a:endParaRPr lang="ro-RO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ro-RO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Ghid de evaluare pentru gimnaziu- teste adaptate la limba română și matematică pentru elevii cu CES </a:t>
            </a:r>
            <a:r>
              <a:rPr lang="ro-RO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coordonatori: prof. Gabriela Raus, prof. Mihaela </a:t>
            </a:r>
            <a:r>
              <a:rPr lang="ro-RO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Moșoi</a:t>
            </a:r>
            <a:r>
              <a:rPr lang="ro-RO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prof. Mihaela Petrescu</a:t>
            </a:r>
            <a:endParaRPr lang="ro-RO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"/>
            </a:pPr>
            <a:r>
              <a:rPr lang="ro-RO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Aritmetica pe înțelesul școlarilor –</a:t>
            </a:r>
            <a:r>
              <a:rPr lang="ro-RO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o-RO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eBook</a:t>
            </a:r>
            <a:r>
              <a:rPr lang="ro-RO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autor prof. Aura </a:t>
            </a:r>
            <a:r>
              <a:rPr lang="ro-RO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Brânzilă</a:t>
            </a:r>
            <a:endParaRPr lang="ro-RO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o-RO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o-RO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Perioada : 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22- 30 </a:t>
            </a:r>
            <a:r>
              <a:rPr lang="en-US" sz="1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2023</a:t>
            </a:r>
            <a:r>
              <a:rPr lang="ro-RO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 </a:t>
            </a:r>
            <a:r>
              <a:rPr lang="ro-RO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Campania SNAC </a:t>
            </a:r>
            <a:r>
              <a:rPr lang="ro-RO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„Donează un ursuleț de pluș pentru un copil cu nevoi speciale” </a:t>
            </a:r>
            <a:r>
              <a:rPr lang="ro-RO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destinat elevilor din școlile speciale din județul Iași și elevilor cu cerințe educaționale speciale din școlile de masă.  Este o inițiativă propusă elevilor din școlile de masă care pot dărui elevilor cu CES un dar simbolic de Ziua Internațională a Copilului.</a:t>
            </a:r>
          </a:p>
          <a:p>
            <a:pPr marL="360000" algn="just"/>
            <a:endParaRPr lang="ro-RO" sz="16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00" algn="r"/>
            <a:r>
              <a:rPr lang="ro-RO" sz="1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„Copiii sunt mâinile cu ajutorul cărora atingem cerurile.” </a:t>
            </a:r>
            <a:endParaRPr lang="en-US" sz="16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00" algn="r"/>
            <a:r>
              <a:rPr lang="ro-RO" sz="1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Henry </a:t>
            </a:r>
            <a:r>
              <a:rPr lang="ro-RO" sz="16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Ward</a:t>
            </a:r>
            <a:r>
              <a:rPr lang="ro-RO" sz="1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16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Beecher</a:t>
            </a:r>
            <a:endParaRPr lang="ro-RO" sz="1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726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474</Words>
  <Application>Microsoft Office PowerPoint</Application>
  <PresentationFormat>On-screen Show (4:3)</PresentationFormat>
  <Paragraphs>45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Calin-PC</cp:lastModifiedBy>
  <cp:revision>27</cp:revision>
  <cp:lastPrinted>2023-05-31T08:34:56Z</cp:lastPrinted>
  <dcterms:created xsi:type="dcterms:W3CDTF">2018-03-07T12:59:01Z</dcterms:created>
  <dcterms:modified xsi:type="dcterms:W3CDTF">2023-05-31T08:34:59Z</dcterms:modified>
</cp:coreProperties>
</file>